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81" r:id="rId2"/>
    <p:sldId id="282" r:id="rId3"/>
    <p:sldId id="257" r:id="rId4"/>
    <p:sldId id="280" r:id="rId5"/>
    <p:sldId id="259" r:id="rId6"/>
    <p:sldId id="260" r:id="rId7"/>
    <p:sldId id="270" r:id="rId8"/>
    <p:sldId id="258" r:id="rId9"/>
    <p:sldId id="283" r:id="rId10"/>
    <p:sldId id="284" r:id="rId11"/>
    <p:sldId id="285" r:id="rId12"/>
    <p:sldId id="286" r:id="rId13"/>
    <p:sldId id="264" r:id="rId14"/>
    <p:sldId id="265" r:id="rId15"/>
    <p:sldId id="274" r:id="rId16"/>
    <p:sldId id="266" r:id="rId17"/>
    <p:sldId id="278" r:id="rId18"/>
    <p:sldId id="279" r:id="rId19"/>
    <p:sldId id="273" r:id="rId20"/>
    <p:sldId id="269" r:id="rId21"/>
    <p:sldId id="2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DDE12-955F-472E-A4E0-EB4666A7B358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4C860-FF7D-41BF-AF2C-90B6E5A4DA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660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4C860-FF7D-41BF-AF2C-90B6E5A4DA2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4C860-FF7D-41BF-AF2C-90B6E5A4DA2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9633030-48B0-4BE4-939E-7D64BBD25DCB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BE94A37-783F-4B1D-AA4A-6A1ABF8E2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uljanhighschool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228600"/>
            <a:ext cx="6477000" cy="990600"/>
          </a:xfrm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</a:rPr>
              <a:t>স্বাগতম</a:t>
            </a:r>
            <a:endParaRPr lang="en-US" sz="8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692274" y="1600200"/>
            <a:ext cx="6308725" cy="472440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Untitled-1=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00200"/>
            <a:ext cx="2209800" cy="252434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0" y="4241899"/>
            <a:ext cx="457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মুলজান উচ্চ  বিদ্যালয়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 সাচ্চু মিয়া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Head Teacher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B.Sc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B.Ed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,L.LB.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dirty="0" smtClean="0">
                <a:latin typeface="NikoshBAN" pitchFamily="2" charset="0"/>
                <a:cs typeface="NikoshBAN" pitchFamily="2" charset="0"/>
                <a:hlinkClick r:id="rId4"/>
              </a:rPr>
              <a:t>muljanhighschool@gmail.com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মোবাইলঃ ০১৭১১৫১২৬৭৬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dirty="0"/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8534400" cy="32004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endParaRPr lang="bn-IN" sz="4000" dirty="0" smtClean="0">
              <a:solidFill>
                <a:schemeClr val="tx1"/>
              </a:solidFill>
            </a:endParaRPr>
          </a:p>
          <a:p>
            <a:pPr algn="ctr" eaLnBrk="1" hangingPunct="1">
              <a:defRPr/>
            </a:pPr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মাধ্যমিক গণিত (জ্যামিতি)</a:t>
            </a:r>
          </a:p>
          <a:p>
            <a:pPr algn="ctr" eaLnBrk="1" hangingPunct="1">
              <a:defRPr/>
            </a:pPr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৭ম শ্রেণী</a:t>
            </a:r>
            <a:endParaRPr lang="bn-BD" sz="4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 eaLnBrk="1" hangingPunct="1">
              <a:defRPr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bn-IN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 eaLnBrk="1" hangingPunct="1">
              <a:defRPr/>
            </a:pPr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বিষয়বস্তু: ত্রিভুজ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ের সর্বসমতা </a:t>
            </a:r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সদৃশতা সংক্রান্ত </a:t>
            </a:r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উপপাদ্য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 eaLnBrk="1" hangingPunct="1">
              <a:defRPr/>
            </a:pP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arun\Desktop\map\dhaka_parliament_building-jatiyo-sangsad-assembl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"/>
            <a:ext cx="85344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dex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550" y="838200"/>
            <a:ext cx="3603888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yramids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000125"/>
            <a:ext cx="3641725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riangleHouse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3527610"/>
            <a:ext cx="3429000" cy="260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xplosion 2 6"/>
          <p:cNvSpPr>
            <a:spLocks noChangeArrowheads="1"/>
          </p:cNvSpPr>
          <p:nvPr/>
        </p:nvSpPr>
        <p:spPr bwMode="auto">
          <a:xfrm>
            <a:off x="5143500" y="3429000"/>
            <a:ext cx="3643313" cy="3214688"/>
          </a:xfrm>
          <a:prstGeom prst="irregularSeal2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bn-IN" sz="3200" dirty="0">
                <a:solidFill>
                  <a:srgbClr val="000099"/>
                </a:solidFill>
              </a:rPr>
              <a:t> </a:t>
            </a:r>
            <a:r>
              <a:rPr lang="bn-IN" sz="32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bn-IN" sz="3200" dirty="0">
                <a:solidFill>
                  <a:srgbClr val="000099"/>
                </a:solidFill>
              </a:rPr>
              <a:t> </a:t>
            </a:r>
            <a:r>
              <a:rPr lang="bn-IN" sz="32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ut_3d1.jpg"/>
          <p:cNvPicPr>
            <a:picLocks noChangeAspect="1"/>
          </p:cNvPicPr>
          <p:nvPr/>
        </p:nvPicPr>
        <p:blipFill>
          <a:blip r:embed="rId2" cstate="print"/>
          <a:srcRect l="10834" t="23071" r="9328" b="15591"/>
          <a:stretch>
            <a:fillRect/>
          </a:stretch>
        </p:blipFill>
        <p:spPr bwMode="auto">
          <a:xfrm>
            <a:off x="5410200" y="228600"/>
            <a:ext cx="3232150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1181502931-30490b.jpg"/>
          <p:cNvPicPr>
            <a:picLocks noChangeAspect="1"/>
          </p:cNvPicPr>
          <p:nvPr/>
        </p:nvPicPr>
        <p:blipFill>
          <a:blip r:embed="rId3" cstate="print"/>
          <a:srcRect l="5357" t="10715" r="5714" b="11607"/>
          <a:stretch>
            <a:fillRect/>
          </a:stretch>
        </p:blipFill>
        <p:spPr bwMode="auto">
          <a:xfrm>
            <a:off x="914400" y="3276600"/>
            <a:ext cx="68580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 bwMode="auto">
          <a:xfrm>
            <a:off x="1676400" y="5943600"/>
            <a:ext cx="5715040" cy="642942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ছবিগুলোও লক্ষ্য কর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600px-Animated_construction_of_Sierpinski_Triangle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4800"/>
            <a:ext cx="38862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22937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উপপাদ্য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1371600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066800"/>
            <a:ext cx="8305800" cy="4105275"/>
          </a:xfrm>
        </p:spPr>
        <p:txBody>
          <a:bodyPr>
            <a:noAutofit/>
          </a:bodyPr>
          <a:lstStyle/>
          <a:p>
            <a:pPr algn="l" eaLnBrk="1" hangingPunct="1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bn-IN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ত্রিভু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জ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সর্বসম ত্রিভুজ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সদৃশ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algn="just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সর্বসম ত্রিভুজ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উপপাদ্য-1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সঠিকভাবে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6600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rot="5400000">
            <a:off x="1500371" y="3367495"/>
            <a:ext cx="1638301" cy="1066582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786230" y="4719935"/>
            <a:ext cx="3380936" cy="1588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824675" y="3081635"/>
            <a:ext cx="2357437" cy="1643063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</p:spPr>
      </p:cxnSp>
      <p:sp>
        <p:nvSpPr>
          <p:cNvPr id="7" name="Isosceles Triangle 6"/>
          <p:cNvSpPr>
            <a:spLocks noChangeArrowheads="1"/>
          </p:cNvSpPr>
          <p:nvPr/>
        </p:nvSpPr>
        <p:spPr bwMode="auto">
          <a:xfrm>
            <a:off x="5638800" y="4038600"/>
            <a:ext cx="2895600" cy="2009775"/>
          </a:xfrm>
          <a:prstGeom prst="triangle">
            <a:avLst>
              <a:gd name="adj" fmla="val 50000"/>
            </a:avLst>
          </a:prstGeom>
          <a:solidFill>
            <a:srgbClr val="990099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  <p:sp>
        <p:nvSpPr>
          <p:cNvPr id="8" name="Oval 7"/>
          <p:cNvSpPr/>
          <p:nvPr/>
        </p:nvSpPr>
        <p:spPr bwMode="auto">
          <a:xfrm>
            <a:off x="6324600" y="2133600"/>
            <a:ext cx="2643187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ত্রিভুজের বাহু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24600" y="6248400"/>
            <a:ext cx="1752600" cy="419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ত্রিভুজক্ষেত্র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 rot="4566122">
            <a:off x="1942458" y="4177808"/>
            <a:ext cx="499988" cy="609299"/>
          </a:xfrm>
          <a:prstGeom prst="blockArc">
            <a:avLst>
              <a:gd name="adj1" fmla="val 10910797"/>
              <a:gd name="adj2" fmla="val 21420093"/>
              <a:gd name="adj3" fmla="val 303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853030" y="2814935"/>
            <a:ext cx="2404770" cy="369332"/>
            <a:chOff x="2514600" y="304800"/>
            <a:chExt cx="2404770" cy="369332"/>
          </a:xfrm>
        </p:grpSpPr>
        <p:sp>
          <p:nvSpPr>
            <p:cNvPr id="12" name="Rectangle 11"/>
            <p:cNvSpPr/>
            <p:nvPr/>
          </p:nvSpPr>
          <p:spPr>
            <a:xfrm>
              <a:off x="3505200" y="304800"/>
              <a:ext cx="1414170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bn-IN" dirty="0" smtClean="0">
                  <a:latin typeface="NikoshBAN" pitchFamily="2" charset="0"/>
                  <a:cs typeface="NikoshBAN" pitchFamily="2" charset="0"/>
                </a:rPr>
                <a:t>ত্রিভুজের শীর্ষবিন্দু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stCxn id="12" idx="1"/>
            </p:cNvCxnSpPr>
            <p:nvPr/>
          </p:nvCxnSpPr>
          <p:spPr>
            <a:xfrm rot="10800000" flipV="1">
              <a:off x="2514600" y="489466"/>
              <a:ext cx="990600" cy="4393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Block Arc 14"/>
          <p:cNvSpPr/>
          <p:nvPr/>
        </p:nvSpPr>
        <p:spPr>
          <a:xfrm rot="10800000">
            <a:off x="2666634" y="3181868"/>
            <a:ext cx="556260" cy="372792"/>
          </a:xfrm>
          <a:prstGeom prst="blockArc">
            <a:avLst>
              <a:gd name="adj1" fmla="val 10910797"/>
              <a:gd name="adj2" fmla="val 21420093"/>
              <a:gd name="adj3" fmla="val 303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Block Arc 15"/>
          <p:cNvSpPr/>
          <p:nvPr/>
        </p:nvSpPr>
        <p:spPr>
          <a:xfrm rot="16772475">
            <a:off x="4164109" y="4178920"/>
            <a:ext cx="499988" cy="609299"/>
          </a:xfrm>
          <a:prstGeom prst="blockArc">
            <a:avLst>
              <a:gd name="adj1" fmla="val 10910797"/>
              <a:gd name="adj2" fmla="val 21420093"/>
              <a:gd name="adj3" fmla="val 303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67030" y="3500735"/>
            <a:ext cx="3595468" cy="990600"/>
            <a:chOff x="228600" y="990600"/>
            <a:chExt cx="3595468" cy="990600"/>
          </a:xfrm>
        </p:grpSpPr>
        <p:sp>
          <p:nvSpPr>
            <p:cNvPr id="18" name="Rectangle 17"/>
            <p:cNvSpPr/>
            <p:nvPr/>
          </p:nvSpPr>
          <p:spPr>
            <a:xfrm>
              <a:off x="228600" y="1066800"/>
              <a:ext cx="838200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কোণ</a:t>
              </a:r>
              <a:endParaRPr lang="en-US" sz="3200" dirty="0"/>
            </a:p>
          </p:txBody>
        </p:sp>
        <p:cxnSp>
          <p:nvCxnSpPr>
            <p:cNvPr id="19" name="Straight Arrow Connector 18"/>
            <p:cNvCxnSpPr>
              <a:stCxn id="18" idx="3"/>
            </p:cNvCxnSpPr>
            <p:nvPr/>
          </p:nvCxnSpPr>
          <p:spPr>
            <a:xfrm>
              <a:off x="1066800" y="1359188"/>
              <a:ext cx="685800" cy="6220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8" idx="3"/>
            </p:cNvCxnSpPr>
            <p:nvPr/>
          </p:nvCxnSpPr>
          <p:spPr>
            <a:xfrm>
              <a:off x="1066800" y="1359188"/>
              <a:ext cx="2757268" cy="607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8" idx="3"/>
            </p:cNvCxnSpPr>
            <p:nvPr/>
          </p:nvCxnSpPr>
          <p:spPr>
            <a:xfrm flipV="1">
              <a:off x="1066800" y="990600"/>
              <a:ext cx="1371600" cy="368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2438400" y="5105400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ত্রিভূজ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8612E-6 L 0.42847 -4.98612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629400" cy="9906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ত্রিভূজেরপরিসীমা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Isosceles Triangle 3"/>
          <p:cNvSpPr>
            <a:spLocks noChangeArrowheads="1"/>
          </p:cNvSpPr>
          <p:nvPr/>
        </p:nvSpPr>
        <p:spPr bwMode="auto">
          <a:xfrm>
            <a:off x="3124200" y="1295400"/>
            <a:ext cx="3143250" cy="25146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 algn="ctr">
            <a:solidFill>
              <a:srgbClr val="990099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  <p:cxnSp>
        <p:nvCxnSpPr>
          <p:cNvPr id="6" name="Straight Connector 5"/>
          <p:cNvCxnSpPr>
            <a:stCxn id="4" idx="2"/>
            <a:endCxn id="4" idx="4"/>
          </p:cNvCxnSpPr>
          <p:nvPr/>
        </p:nvCxnSpPr>
        <p:spPr>
          <a:xfrm rot="16200000" flipH="1">
            <a:off x="4695825" y="2238375"/>
            <a:ext cx="1588" cy="31432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0"/>
            <a:endCxn id="4" idx="4"/>
          </p:cNvCxnSpPr>
          <p:nvPr/>
        </p:nvCxnSpPr>
        <p:spPr>
          <a:xfrm rot="16200000" flipH="1">
            <a:off x="4224337" y="1766888"/>
            <a:ext cx="2514600" cy="15716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0"/>
            <a:endCxn id="4" idx="2"/>
          </p:cNvCxnSpPr>
          <p:nvPr/>
        </p:nvCxnSpPr>
        <p:spPr>
          <a:xfrm rot="16200000" flipH="1" flipV="1">
            <a:off x="2652713" y="1766887"/>
            <a:ext cx="2514600" cy="15716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9600" y="5029200"/>
            <a:ext cx="82296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77521E-8 L -0.38333 0.0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19149E-6 L -0.33854 -0.1318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-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>
            <a:spLocks noChangeArrowheads="1"/>
          </p:cNvSpPr>
          <p:nvPr/>
        </p:nvSpPr>
        <p:spPr bwMode="auto">
          <a:xfrm>
            <a:off x="76200" y="1654314"/>
            <a:ext cx="3143250" cy="2428875"/>
          </a:xfrm>
          <a:prstGeom prst="triangle">
            <a:avLst>
              <a:gd name="adj" fmla="val 50868"/>
            </a:avLst>
          </a:prstGeom>
          <a:solidFill>
            <a:schemeClr val="bg1"/>
          </a:solidFill>
          <a:ln w="28575" algn="ctr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  <p:sp>
        <p:nvSpPr>
          <p:cNvPr id="5" name="Isosceles Triangle 4"/>
          <p:cNvSpPr>
            <a:spLocks noChangeArrowheads="1"/>
          </p:cNvSpPr>
          <p:nvPr/>
        </p:nvSpPr>
        <p:spPr bwMode="auto">
          <a:xfrm>
            <a:off x="3352800" y="2187714"/>
            <a:ext cx="2057400" cy="1600200"/>
          </a:xfrm>
          <a:prstGeom prst="triangle">
            <a:avLst>
              <a:gd name="adj" fmla="val 50178"/>
            </a:avLst>
          </a:prstGeom>
          <a:solidFill>
            <a:schemeClr val="bg1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  <p:sp>
        <p:nvSpPr>
          <p:cNvPr id="6" name="Right Triangle 5"/>
          <p:cNvSpPr/>
          <p:nvPr/>
        </p:nvSpPr>
        <p:spPr>
          <a:xfrm>
            <a:off x="5943600" y="3559314"/>
            <a:ext cx="3048000" cy="2514600"/>
          </a:xfrm>
          <a:prstGeom prst="rtTriangl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6781800" y="1959114"/>
            <a:ext cx="1905000" cy="1524000"/>
          </a:xfrm>
          <a:prstGeom prst="rtTriangl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সদৃশ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1.25809E-6 L -0.29166 1.25809E-6 " pathEditMode="relative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67438E-6 L -0.08333 0.36633 " pathEditMode="relative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সর্বসম ত্রিভুজ</a:t>
            </a:r>
            <a:endParaRPr lang="en-US" dirty="0"/>
          </a:p>
        </p:txBody>
      </p:sp>
      <p:sp>
        <p:nvSpPr>
          <p:cNvPr id="4" name="Isosceles Triangle 3"/>
          <p:cNvSpPr>
            <a:spLocks noChangeArrowheads="1"/>
          </p:cNvSpPr>
          <p:nvPr/>
        </p:nvSpPr>
        <p:spPr bwMode="auto">
          <a:xfrm>
            <a:off x="381000" y="2524125"/>
            <a:ext cx="3143250" cy="2428875"/>
          </a:xfrm>
          <a:prstGeom prst="triangle">
            <a:avLst>
              <a:gd name="adj" fmla="val 50868"/>
            </a:avLst>
          </a:prstGeom>
          <a:solidFill>
            <a:schemeClr val="bg1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  <p:sp>
        <p:nvSpPr>
          <p:cNvPr id="6" name="Isosceles Triangle 5"/>
          <p:cNvSpPr>
            <a:spLocks noChangeArrowheads="1"/>
          </p:cNvSpPr>
          <p:nvPr/>
        </p:nvSpPr>
        <p:spPr bwMode="auto">
          <a:xfrm>
            <a:off x="5257800" y="2524125"/>
            <a:ext cx="3143250" cy="2428875"/>
          </a:xfrm>
          <a:prstGeom prst="triangle">
            <a:avLst>
              <a:gd name="adj" fmla="val 50868"/>
            </a:avLst>
          </a:prstGeom>
          <a:solidFill>
            <a:schemeClr val="bg1"/>
          </a:solidFill>
          <a:ln w="28575" algn="ctr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036E-7 L -0.53334 -4.81036E-7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>
            <a:spLocks noChangeArrowheads="1"/>
          </p:cNvSpPr>
          <p:nvPr/>
        </p:nvSpPr>
        <p:spPr bwMode="auto">
          <a:xfrm>
            <a:off x="381000" y="1371600"/>
            <a:ext cx="3143250" cy="2428875"/>
          </a:xfrm>
          <a:prstGeom prst="triangle">
            <a:avLst>
              <a:gd name="adj" fmla="val 50868"/>
            </a:avLst>
          </a:prstGeom>
          <a:solidFill>
            <a:schemeClr val="bg1"/>
          </a:solidFill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  <p:sp>
        <p:nvSpPr>
          <p:cNvPr id="4" name="Rounded Rectangle 3"/>
          <p:cNvSpPr/>
          <p:nvPr/>
        </p:nvSpPr>
        <p:spPr bwMode="auto">
          <a:xfrm>
            <a:off x="2000232" y="4929198"/>
            <a:ext cx="5715040" cy="64294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সর্বসম ত্রিভুজ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Isosceles Triangle 4"/>
          <p:cNvSpPr>
            <a:spLocks noChangeArrowheads="1"/>
          </p:cNvSpPr>
          <p:nvPr/>
        </p:nvSpPr>
        <p:spPr bwMode="auto">
          <a:xfrm>
            <a:off x="5257800" y="1371600"/>
            <a:ext cx="3143250" cy="2428875"/>
          </a:xfrm>
          <a:prstGeom prst="triangle">
            <a:avLst>
              <a:gd name="adj" fmla="val 50868"/>
            </a:avLst>
          </a:prstGeom>
          <a:solidFill>
            <a:schemeClr val="bg1"/>
          </a:solidFill>
          <a:ln w="28575" algn="ctr">
            <a:solidFill>
              <a:srgbClr val="00206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ms-MY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036E-7 L -0.53334 -4.81036E-7 " pathEditMode="relative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228600" y="0"/>
            <a:ext cx="8915400" cy="2895599"/>
          </a:xfrm>
          <a:prstGeom prst="roundRect">
            <a:avLst>
              <a:gd name="adj" fmla="val 16667"/>
            </a:avLst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bn-IN" sz="3600" b="1" u="sng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উপপাদ্য-</a:t>
            </a:r>
            <a:r>
              <a:rPr lang="en-US" sz="3600" b="1" u="sng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1</a:t>
            </a:r>
          </a:p>
          <a:p>
            <a:pPr algn="just" eaLnBrk="0" hangingPunct="0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প্রমা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করতে হবে যে, </a:t>
            </a:r>
          </a:p>
          <a:p>
            <a:pPr algn="just" eaLnBrk="0" hangingPunct="0"/>
            <a:r>
              <a:rPr lang="bn-IN" sz="3600" dirty="0">
                <a:latin typeface="NikoshBAN" pitchFamily="2" charset="0"/>
                <a:cs typeface="NikoshBAN" pitchFamily="2" charset="0"/>
              </a:rPr>
              <a:t>যদি দুটি ত্রিভুজের একটির দুই বাহু যথাক্রমে অপরটির দুই বাহুর সমান হয় এবং বাহু দুটির অন্তর্ভূক্ত কোণ দুটি পরস্পর সমান হয়, তবে ত্রিভুজ দুটি সর্বসম হবে</a:t>
            </a:r>
          </a:p>
          <a:p>
            <a:pPr eaLnBrk="0" hangingPunct="0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295400" y="3429000"/>
            <a:ext cx="3810000" cy="3429000"/>
            <a:chOff x="1295377" y="3429000"/>
            <a:chExt cx="3810027" cy="3429000"/>
          </a:xfrm>
        </p:grpSpPr>
        <p:sp>
          <p:nvSpPr>
            <p:cNvPr id="10254" name="TextBox 6"/>
            <p:cNvSpPr txBox="1">
              <a:spLocks noChangeArrowheads="1"/>
            </p:cNvSpPr>
            <p:nvPr/>
          </p:nvSpPr>
          <p:spPr bwMode="auto">
            <a:xfrm>
              <a:off x="4533900" y="6324600"/>
              <a:ext cx="57150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dirty="0"/>
                <a:t>C</a:t>
              </a:r>
            </a:p>
          </p:txBody>
        </p:sp>
        <p:grpSp>
          <p:nvGrpSpPr>
            <p:cNvPr id="4" name="Group 23"/>
            <p:cNvGrpSpPr>
              <a:grpSpLocks/>
            </p:cNvGrpSpPr>
            <p:nvPr/>
          </p:nvGrpSpPr>
          <p:grpSpPr bwMode="auto">
            <a:xfrm>
              <a:off x="1295377" y="3429000"/>
              <a:ext cx="3490937" cy="3429000"/>
              <a:chOff x="1295377" y="3429000"/>
              <a:chExt cx="3490937" cy="3429000"/>
            </a:xfrm>
          </p:grpSpPr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1295377" y="3429000"/>
                <a:ext cx="3490937" cy="3429000"/>
                <a:chOff x="1295377" y="3429000"/>
                <a:chExt cx="3490937" cy="3429000"/>
              </a:xfrm>
            </p:grpSpPr>
            <p:sp>
              <p:nvSpPr>
                <p:cNvPr id="10261" name="Isosceles Triangle 3"/>
                <p:cNvSpPr>
                  <a:spLocks noChangeArrowheads="1"/>
                </p:cNvSpPr>
                <p:nvPr/>
              </p:nvSpPr>
              <p:spPr bwMode="auto">
                <a:xfrm>
                  <a:off x="1643042" y="3857628"/>
                  <a:ext cx="3143272" cy="24288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28575" algn="ctr">
                  <a:solidFill>
                    <a:srgbClr val="99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ms-MY"/>
                </a:p>
              </p:txBody>
            </p:sp>
            <p:sp>
              <p:nvSpPr>
                <p:cNvPr id="10262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3000364" y="3429000"/>
                  <a:ext cx="571504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/>
                    <a:t>B</a:t>
                  </a:r>
                </a:p>
              </p:txBody>
            </p:sp>
            <p:sp>
              <p:nvSpPr>
                <p:cNvPr id="10263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1295377" y="6396335"/>
                  <a:ext cx="571504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dirty="0"/>
                    <a:t>A</a:t>
                  </a:r>
                </a:p>
              </p:txBody>
            </p:sp>
          </p:grpSp>
          <p:cxnSp>
            <p:nvCxnSpPr>
              <p:cNvPr id="10257" name="Straight Connector 13"/>
              <p:cNvCxnSpPr>
                <a:cxnSpLocks noChangeShapeType="1"/>
              </p:cNvCxnSpPr>
              <p:nvPr/>
            </p:nvCxnSpPr>
            <p:spPr bwMode="auto">
              <a:xfrm>
                <a:off x="2071670" y="5072074"/>
                <a:ext cx="428628" cy="28575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258" name="Straight Connector 17"/>
              <p:cNvCxnSpPr>
                <a:cxnSpLocks noChangeShapeType="1"/>
              </p:cNvCxnSpPr>
              <p:nvPr/>
            </p:nvCxnSpPr>
            <p:spPr bwMode="auto">
              <a:xfrm rot="5400000">
                <a:off x="2821769" y="6322239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259" name="Straight Connector 18"/>
              <p:cNvCxnSpPr>
                <a:cxnSpLocks noChangeShapeType="1"/>
              </p:cNvCxnSpPr>
              <p:nvPr/>
            </p:nvCxnSpPr>
            <p:spPr bwMode="auto">
              <a:xfrm rot="5400000">
                <a:off x="2894001" y="6321445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2" name="Arc 21"/>
              <p:cNvSpPr/>
              <p:nvPr/>
            </p:nvSpPr>
            <p:spPr bwMode="auto">
              <a:xfrm>
                <a:off x="1643042" y="5643563"/>
                <a:ext cx="857256" cy="1214437"/>
              </a:xfrm>
              <a:prstGeom prst="arc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5143500" y="3429000"/>
            <a:ext cx="3733805" cy="3429000"/>
            <a:chOff x="5143504" y="3429000"/>
            <a:chExt cx="3733801" cy="3429000"/>
          </a:xfrm>
        </p:grpSpPr>
        <p:grpSp>
          <p:nvGrpSpPr>
            <p:cNvPr id="7" name="Group 11"/>
            <p:cNvGrpSpPr>
              <a:grpSpLocks/>
            </p:cNvGrpSpPr>
            <p:nvPr/>
          </p:nvGrpSpPr>
          <p:grpSpPr bwMode="auto">
            <a:xfrm>
              <a:off x="5143504" y="3429000"/>
              <a:ext cx="3733801" cy="3357265"/>
              <a:chOff x="5143504" y="3429000"/>
              <a:chExt cx="3733801" cy="3357265"/>
            </a:xfrm>
          </p:grpSpPr>
          <p:sp>
            <p:nvSpPr>
              <p:cNvPr id="10250" name="Isosceles Triangle 2"/>
              <p:cNvSpPr>
                <a:spLocks noChangeArrowheads="1"/>
              </p:cNvSpPr>
              <p:nvPr/>
            </p:nvSpPr>
            <p:spPr bwMode="auto">
              <a:xfrm>
                <a:off x="5286380" y="3857628"/>
                <a:ext cx="3143272" cy="242889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ms-MY"/>
              </a:p>
            </p:txBody>
          </p:sp>
          <p:sp>
            <p:nvSpPr>
              <p:cNvPr id="10251" name="TextBox 7"/>
              <p:cNvSpPr txBox="1">
                <a:spLocks noChangeArrowheads="1"/>
              </p:cNvSpPr>
              <p:nvPr/>
            </p:nvSpPr>
            <p:spPr bwMode="auto">
              <a:xfrm>
                <a:off x="5143504" y="6324600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dirty="0"/>
                  <a:t>D</a:t>
                </a:r>
              </a:p>
            </p:txBody>
          </p:sp>
          <p:sp>
            <p:nvSpPr>
              <p:cNvPr id="10252" name="TextBox 8"/>
              <p:cNvSpPr txBox="1">
                <a:spLocks noChangeArrowheads="1"/>
              </p:cNvSpPr>
              <p:nvPr/>
            </p:nvSpPr>
            <p:spPr bwMode="auto">
              <a:xfrm>
                <a:off x="6572264" y="3429000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E</a:t>
                </a:r>
              </a:p>
            </p:txBody>
          </p:sp>
          <p:sp>
            <p:nvSpPr>
              <p:cNvPr id="10253" name="TextBox 9"/>
              <p:cNvSpPr txBox="1">
                <a:spLocks noChangeArrowheads="1"/>
              </p:cNvSpPr>
              <p:nvPr/>
            </p:nvSpPr>
            <p:spPr bwMode="auto">
              <a:xfrm>
                <a:off x="8305801" y="6320135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dirty="0"/>
                  <a:t>F</a:t>
                </a:r>
              </a:p>
            </p:txBody>
          </p:sp>
        </p:grpSp>
        <p:cxnSp>
          <p:nvCxnSpPr>
            <p:cNvPr id="10246" name="Straight Connector 15"/>
            <p:cNvCxnSpPr>
              <a:cxnSpLocks noChangeShapeType="1"/>
            </p:cNvCxnSpPr>
            <p:nvPr/>
          </p:nvCxnSpPr>
          <p:spPr bwMode="auto">
            <a:xfrm>
              <a:off x="5857884" y="5072074"/>
              <a:ext cx="357190" cy="2143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247" name="Straight Connector 19"/>
            <p:cNvCxnSpPr>
              <a:cxnSpLocks noChangeShapeType="1"/>
            </p:cNvCxnSpPr>
            <p:nvPr/>
          </p:nvCxnSpPr>
          <p:spPr bwMode="auto">
            <a:xfrm rot="5400000">
              <a:off x="6394463" y="6321445"/>
              <a:ext cx="35719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248" name="Straight Connector 20"/>
            <p:cNvCxnSpPr>
              <a:cxnSpLocks noChangeShapeType="1"/>
            </p:cNvCxnSpPr>
            <p:nvPr/>
          </p:nvCxnSpPr>
          <p:spPr bwMode="auto">
            <a:xfrm rot="5400000">
              <a:off x="6465901" y="6321445"/>
              <a:ext cx="35719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3" name="Arc 22"/>
            <p:cNvSpPr/>
            <p:nvPr/>
          </p:nvSpPr>
          <p:spPr bwMode="auto">
            <a:xfrm>
              <a:off x="5286379" y="5643563"/>
              <a:ext cx="857249" cy="1214437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>
            <a:off x="4800600" y="4495800"/>
            <a:ext cx="3581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4558145" y="2299855"/>
            <a:ext cx="2438400" cy="19534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6200000" flipV="1">
            <a:off x="6348845" y="2462645"/>
            <a:ext cx="2438400" cy="16279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1000" y="4495800"/>
            <a:ext cx="3581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138545" y="2299855"/>
            <a:ext cx="2438400" cy="195349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V="1">
            <a:off x="1929245" y="2462645"/>
            <a:ext cx="2438400" cy="162790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1001" y="4495800"/>
            <a:ext cx="3581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138546" y="2299855"/>
            <a:ext cx="2438400" cy="195349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V="1">
            <a:off x="1929246" y="2462645"/>
            <a:ext cx="2438400" cy="162790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8.32562E-7 L 0.48333 -8.32562E-7 " pathEditMode="relative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78816E-7 L 0.48333 8.78816E-7 " pathEditMode="relative" ptsTypes="AA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19981E-6 L 0.48489 4.1998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8.78816E-7 L 0.47917 8.78816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286375" y="1214438"/>
            <a:ext cx="3857625" cy="3429000"/>
            <a:chOff x="5286380" y="1214422"/>
            <a:chExt cx="3857620" cy="342900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5286380" y="1214422"/>
              <a:ext cx="3857620" cy="3429000"/>
              <a:chOff x="5286380" y="3429000"/>
              <a:chExt cx="3857620" cy="3429000"/>
            </a:xfrm>
          </p:grpSpPr>
          <p:sp>
            <p:nvSpPr>
              <p:cNvPr id="11280" name="Isosceles Triangle 8"/>
              <p:cNvSpPr>
                <a:spLocks noChangeArrowheads="1"/>
              </p:cNvSpPr>
              <p:nvPr/>
            </p:nvSpPr>
            <p:spPr bwMode="auto">
              <a:xfrm>
                <a:off x="5286380" y="3857628"/>
                <a:ext cx="3143272" cy="242889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ms-MY"/>
              </a:p>
            </p:txBody>
          </p:sp>
          <p:sp>
            <p:nvSpPr>
              <p:cNvPr id="11281" name="TextBox 9"/>
              <p:cNvSpPr txBox="1">
                <a:spLocks noChangeArrowheads="1"/>
              </p:cNvSpPr>
              <p:nvPr/>
            </p:nvSpPr>
            <p:spPr bwMode="auto">
              <a:xfrm>
                <a:off x="5643570" y="6396335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D</a:t>
                </a:r>
              </a:p>
            </p:txBody>
          </p:sp>
          <p:sp>
            <p:nvSpPr>
              <p:cNvPr id="11282" name="TextBox 10"/>
              <p:cNvSpPr txBox="1">
                <a:spLocks noChangeArrowheads="1"/>
              </p:cNvSpPr>
              <p:nvPr/>
            </p:nvSpPr>
            <p:spPr bwMode="auto">
              <a:xfrm>
                <a:off x="7000892" y="3429000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E</a:t>
                </a:r>
              </a:p>
            </p:txBody>
          </p:sp>
          <p:sp>
            <p:nvSpPr>
              <p:cNvPr id="11283" name="TextBox 11"/>
              <p:cNvSpPr txBox="1">
                <a:spLocks noChangeArrowheads="1"/>
              </p:cNvSpPr>
              <p:nvPr/>
            </p:nvSpPr>
            <p:spPr bwMode="auto">
              <a:xfrm>
                <a:off x="8572496" y="5929330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F</a:t>
                </a: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5286380" y="2857496"/>
              <a:ext cx="1358910" cy="1785926"/>
              <a:chOff x="5286380" y="2857496"/>
              <a:chExt cx="1358910" cy="1785926"/>
            </a:xfrm>
          </p:grpSpPr>
          <p:cxnSp>
            <p:nvCxnSpPr>
              <p:cNvPr id="11276" name="Straight Connector 13"/>
              <p:cNvCxnSpPr>
                <a:cxnSpLocks noChangeShapeType="1"/>
              </p:cNvCxnSpPr>
              <p:nvPr/>
            </p:nvCxnSpPr>
            <p:spPr bwMode="auto">
              <a:xfrm>
                <a:off x="5857884" y="2857496"/>
                <a:ext cx="357190" cy="214314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1277" name="Straight Connector 16"/>
              <p:cNvCxnSpPr>
                <a:cxnSpLocks noChangeShapeType="1"/>
              </p:cNvCxnSpPr>
              <p:nvPr/>
            </p:nvCxnSpPr>
            <p:spPr bwMode="auto">
              <a:xfrm rot="5400000">
                <a:off x="6394463" y="4106867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1278" name="Straight Connector 17"/>
              <p:cNvCxnSpPr>
                <a:cxnSpLocks noChangeShapeType="1"/>
              </p:cNvCxnSpPr>
              <p:nvPr/>
            </p:nvCxnSpPr>
            <p:spPr bwMode="auto">
              <a:xfrm rot="5400000">
                <a:off x="6465901" y="4106867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0" name="Arc 19"/>
              <p:cNvSpPr/>
              <p:nvPr/>
            </p:nvSpPr>
            <p:spPr bwMode="auto">
              <a:xfrm>
                <a:off x="5286380" y="3428984"/>
                <a:ext cx="857249" cy="1214438"/>
              </a:xfrm>
              <a:prstGeom prst="arc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grpSp>
        <p:nvGrpSpPr>
          <p:cNvPr id="5" name="Group 34"/>
          <p:cNvGrpSpPr/>
          <p:nvPr/>
        </p:nvGrpSpPr>
        <p:grpSpPr>
          <a:xfrm>
            <a:off x="1357290" y="1214422"/>
            <a:ext cx="3643338" cy="3429000"/>
            <a:chOff x="1357290" y="1214422"/>
            <a:chExt cx="3643338" cy="3429000"/>
          </a:xfrm>
          <a:noFill/>
        </p:grpSpPr>
        <p:sp>
          <p:nvSpPr>
            <p:cNvPr id="7" name="TextBox 6"/>
            <p:cNvSpPr txBox="1"/>
            <p:nvPr/>
          </p:nvSpPr>
          <p:spPr>
            <a:xfrm>
              <a:off x="4429124" y="4181757"/>
              <a:ext cx="571504" cy="461665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US" dirty="0">
                  <a:cs typeface="+mn-cs"/>
                </a:rPr>
                <a:t>C</a:t>
              </a:r>
            </a:p>
          </p:txBody>
        </p:sp>
        <p:grpSp>
          <p:nvGrpSpPr>
            <p:cNvPr id="6" name="Group 32"/>
            <p:cNvGrpSpPr/>
            <p:nvPr/>
          </p:nvGrpSpPr>
          <p:grpSpPr>
            <a:xfrm>
              <a:off x="1357290" y="1214422"/>
              <a:ext cx="3286148" cy="3429000"/>
              <a:chOff x="1357290" y="1214422"/>
              <a:chExt cx="3286148" cy="3429000"/>
            </a:xfrm>
            <a:grpFill/>
          </p:grpSpPr>
          <p:grpSp>
            <p:nvGrpSpPr>
              <p:cNvPr id="8" name="Group 21"/>
              <p:cNvGrpSpPr/>
              <p:nvPr/>
            </p:nvGrpSpPr>
            <p:grpSpPr>
              <a:xfrm>
                <a:off x="1357290" y="1214422"/>
                <a:ext cx="3286148" cy="3429000"/>
                <a:chOff x="5143504" y="3429000"/>
                <a:chExt cx="3286148" cy="3429000"/>
              </a:xfrm>
              <a:grpFill/>
            </p:grpSpPr>
            <p:sp>
              <p:nvSpPr>
                <p:cNvPr id="23" name="Isosceles Triangle 22"/>
                <p:cNvSpPr/>
                <p:nvPr/>
              </p:nvSpPr>
              <p:spPr bwMode="auto">
                <a:xfrm>
                  <a:off x="5286380" y="3857628"/>
                  <a:ext cx="3143272" cy="2428892"/>
                </a:xfrm>
                <a:prstGeom prst="triangle">
                  <a:avLst/>
                </a:prstGeom>
                <a:grpFill/>
                <a:ln w="28575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143504" y="6396335"/>
                  <a:ext cx="571504" cy="46166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dirty="0">
                      <a:cs typeface="+mn-cs"/>
                    </a:rPr>
                    <a:t>A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6572264" y="3429000"/>
                  <a:ext cx="571504" cy="46166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dirty="0">
                      <a:cs typeface="+mn-cs"/>
                    </a:rPr>
                    <a:t>B</a:t>
                  </a:r>
                </a:p>
              </p:txBody>
            </p:sp>
          </p:grpSp>
          <p:grpSp>
            <p:nvGrpSpPr>
              <p:cNvPr id="9" name="Group 30"/>
              <p:cNvGrpSpPr/>
              <p:nvPr/>
            </p:nvGrpSpPr>
            <p:grpSpPr>
              <a:xfrm>
                <a:off x="1500166" y="2857496"/>
                <a:ext cx="1358910" cy="1785926"/>
                <a:chOff x="1500166" y="2857496"/>
                <a:chExt cx="1358910" cy="1785926"/>
              </a:xfrm>
              <a:grpFill/>
            </p:grpSpPr>
            <p:cxnSp>
              <p:nvCxnSpPr>
                <p:cNvPr id="27" name="Straight Connector 26"/>
                <p:cNvCxnSpPr/>
                <p:nvPr/>
              </p:nvCxnSpPr>
              <p:spPr bwMode="auto">
                <a:xfrm>
                  <a:off x="2071670" y="2857496"/>
                  <a:ext cx="357190" cy="214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/>
                <p:cNvCxnSpPr/>
                <p:nvPr/>
              </p:nvCxnSpPr>
              <p:spPr bwMode="auto">
                <a:xfrm rot="5400000">
                  <a:off x="2608249" y="4106867"/>
                  <a:ext cx="357190" cy="1588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/>
                <p:cNvCxnSpPr/>
                <p:nvPr/>
              </p:nvCxnSpPr>
              <p:spPr bwMode="auto">
                <a:xfrm rot="5400000">
                  <a:off x="2679687" y="4106867"/>
                  <a:ext cx="357190" cy="1588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0" name="Arc 29"/>
                <p:cNvSpPr/>
                <p:nvPr/>
              </p:nvSpPr>
              <p:spPr bwMode="auto">
                <a:xfrm>
                  <a:off x="1500166" y="3429000"/>
                  <a:ext cx="857256" cy="1214422"/>
                </a:xfrm>
                <a:prstGeom prst="arc">
                  <a:avLst/>
                </a:prstGeom>
                <a:grpFill/>
                <a:ln w="9525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</p:grp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2143125" y="5357813"/>
            <a:ext cx="5715000" cy="642937"/>
            <a:chOff x="2143108" y="5357826"/>
            <a:chExt cx="5715040" cy="642942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2143108" y="5357826"/>
              <a:ext cx="5715040" cy="642942"/>
            </a:xfrm>
            <a:prstGeom prst="round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0" hangingPunct="0">
                <a:defRPr/>
              </a:pP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ABC  </a:t>
              </a:r>
              <a:r>
                <a:rPr lang="el-GR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/>
                  <a:cs typeface="NikoshBAN" pitchFamily="2" charset="0"/>
                </a:rPr>
                <a:t>Ξ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    DEF (</a:t>
              </a:r>
              <a:r>
                <a:rPr lang="bn-I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প্রমাণিত)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11272" name="Isosceles Triangle 36"/>
            <p:cNvSpPr>
              <a:spLocks noChangeArrowheads="1"/>
            </p:cNvSpPr>
            <p:nvPr/>
          </p:nvSpPr>
          <p:spPr bwMode="auto">
            <a:xfrm>
              <a:off x="2857488" y="5500702"/>
              <a:ext cx="214314" cy="214314"/>
            </a:xfrm>
            <a:prstGeom prst="triangle">
              <a:avLst>
                <a:gd name="adj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ms-MY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273" name="Isosceles Triangle 37"/>
            <p:cNvSpPr>
              <a:spLocks noChangeArrowheads="1"/>
            </p:cNvSpPr>
            <p:nvPr/>
          </p:nvSpPr>
          <p:spPr bwMode="auto">
            <a:xfrm>
              <a:off x="4429124" y="5500702"/>
              <a:ext cx="214314" cy="214314"/>
            </a:xfrm>
            <a:prstGeom prst="triangle">
              <a:avLst>
                <a:gd name="adj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ms-MY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74838E-6 L 0.41476 1.74838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52400" y="1524000"/>
            <a:ext cx="3810000" cy="3429000"/>
            <a:chOff x="1295377" y="3429000"/>
            <a:chExt cx="3810027" cy="3429000"/>
          </a:xfrm>
        </p:grpSpPr>
        <p:sp>
          <p:nvSpPr>
            <p:cNvPr id="3" name="TextBox 6"/>
            <p:cNvSpPr txBox="1">
              <a:spLocks noChangeArrowheads="1"/>
            </p:cNvSpPr>
            <p:nvPr/>
          </p:nvSpPr>
          <p:spPr bwMode="auto">
            <a:xfrm>
              <a:off x="4533900" y="6324600"/>
              <a:ext cx="57150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dirty="0"/>
                <a:t>C</a:t>
              </a:r>
            </a:p>
          </p:txBody>
        </p:sp>
        <p:grpSp>
          <p:nvGrpSpPr>
            <p:cNvPr id="4" name="Group 23"/>
            <p:cNvGrpSpPr>
              <a:grpSpLocks/>
            </p:cNvGrpSpPr>
            <p:nvPr/>
          </p:nvGrpSpPr>
          <p:grpSpPr bwMode="auto">
            <a:xfrm>
              <a:off x="1295377" y="3429000"/>
              <a:ext cx="3490937" cy="3429000"/>
              <a:chOff x="1295377" y="3429000"/>
              <a:chExt cx="3490937" cy="3429000"/>
            </a:xfrm>
          </p:grpSpPr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1295377" y="3429000"/>
                <a:ext cx="3490937" cy="3429000"/>
                <a:chOff x="1295377" y="3429000"/>
                <a:chExt cx="3490937" cy="3429000"/>
              </a:xfrm>
            </p:grpSpPr>
            <p:sp>
              <p:nvSpPr>
                <p:cNvPr id="10" name="Isosceles Triangle 3"/>
                <p:cNvSpPr>
                  <a:spLocks noChangeArrowheads="1"/>
                </p:cNvSpPr>
                <p:nvPr/>
              </p:nvSpPr>
              <p:spPr bwMode="auto">
                <a:xfrm>
                  <a:off x="1643042" y="3857628"/>
                  <a:ext cx="3143272" cy="24288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28575" algn="ctr">
                  <a:solidFill>
                    <a:srgbClr val="990099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ms-MY"/>
                </a:p>
              </p:txBody>
            </p:sp>
            <p:sp>
              <p:nvSpPr>
                <p:cNvPr id="11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3000364" y="3429000"/>
                  <a:ext cx="571504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/>
                    <a:t>B</a:t>
                  </a:r>
                </a:p>
              </p:txBody>
            </p:sp>
            <p:sp>
              <p:nvSpPr>
                <p:cNvPr id="12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1295377" y="6396335"/>
                  <a:ext cx="571504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/>
                  <a:r>
                    <a:rPr lang="en-US" dirty="0"/>
                    <a:t>A</a:t>
                  </a:r>
                </a:p>
              </p:txBody>
            </p:sp>
          </p:grpSp>
          <p:cxnSp>
            <p:nvCxnSpPr>
              <p:cNvPr id="6" name="Straight Connector 13"/>
              <p:cNvCxnSpPr>
                <a:cxnSpLocks noChangeShapeType="1"/>
              </p:cNvCxnSpPr>
              <p:nvPr/>
            </p:nvCxnSpPr>
            <p:spPr bwMode="auto">
              <a:xfrm>
                <a:off x="2071670" y="5072074"/>
                <a:ext cx="428628" cy="28575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" name="Straight Connector 17"/>
              <p:cNvCxnSpPr>
                <a:cxnSpLocks noChangeShapeType="1"/>
              </p:cNvCxnSpPr>
              <p:nvPr/>
            </p:nvCxnSpPr>
            <p:spPr bwMode="auto">
              <a:xfrm rot="5400000">
                <a:off x="2821769" y="6322239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" name="Straight Connector 18"/>
              <p:cNvCxnSpPr>
                <a:cxnSpLocks noChangeShapeType="1"/>
              </p:cNvCxnSpPr>
              <p:nvPr/>
            </p:nvCxnSpPr>
            <p:spPr bwMode="auto">
              <a:xfrm rot="5400000">
                <a:off x="2894001" y="6321445"/>
                <a:ext cx="357190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9" name="Arc 8"/>
              <p:cNvSpPr/>
              <p:nvPr/>
            </p:nvSpPr>
            <p:spPr bwMode="auto">
              <a:xfrm>
                <a:off x="1643042" y="5643563"/>
                <a:ext cx="857256" cy="1214437"/>
              </a:xfrm>
              <a:prstGeom prst="arc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grpSp>
        <p:nvGrpSpPr>
          <p:cNvPr id="13" name="Group 24"/>
          <p:cNvGrpSpPr>
            <a:grpSpLocks/>
          </p:cNvGrpSpPr>
          <p:nvPr/>
        </p:nvGrpSpPr>
        <p:grpSpPr bwMode="auto">
          <a:xfrm>
            <a:off x="5029200" y="1371600"/>
            <a:ext cx="3733805" cy="3429000"/>
            <a:chOff x="5143504" y="3429000"/>
            <a:chExt cx="3733801" cy="3429000"/>
          </a:xfrm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5143504" y="3429000"/>
              <a:ext cx="3733801" cy="3357265"/>
              <a:chOff x="5143504" y="3429000"/>
              <a:chExt cx="3733801" cy="3357265"/>
            </a:xfrm>
          </p:grpSpPr>
          <p:sp>
            <p:nvSpPr>
              <p:cNvPr id="19" name="Isosceles Triangle 2"/>
              <p:cNvSpPr>
                <a:spLocks noChangeArrowheads="1"/>
              </p:cNvSpPr>
              <p:nvPr/>
            </p:nvSpPr>
            <p:spPr bwMode="auto">
              <a:xfrm>
                <a:off x="5286380" y="3857628"/>
                <a:ext cx="3143272" cy="242889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ms-MY"/>
              </a:p>
            </p:txBody>
          </p:sp>
          <p:sp>
            <p:nvSpPr>
              <p:cNvPr id="20" name="TextBox 7"/>
              <p:cNvSpPr txBox="1">
                <a:spLocks noChangeArrowheads="1"/>
              </p:cNvSpPr>
              <p:nvPr/>
            </p:nvSpPr>
            <p:spPr bwMode="auto">
              <a:xfrm>
                <a:off x="5143504" y="6324600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dirty="0"/>
                  <a:t>D</a:t>
                </a:r>
              </a:p>
            </p:txBody>
          </p:sp>
          <p:sp>
            <p:nvSpPr>
              <p:cNvPr id="21" name="TextBox 8"/>
              <p:cNvSpPr txBox="1">
                <a:spLocks noChangeArrowheads="1"/>
              </p:cNvSpPr>
              <p:nvPr/>
            </p:nvSpPr>
            <p:spPr bwMode="auto">
              <a:xfrm>
                <a:off x="6572264" y="3429000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/>
                  <a:t>E</a:t>
                </a:r>
              </a:p>
            </p:txBody>
          </p:sp>
          <p:sp>
            <p:nvSpPr>
              <p:cNvPr id="22" name="TextBox 9"/>
              <p:cNvSpPr txBox="1">
                <a:spLocks noChangeArrowheads="1"/>
              </p:cNvSpPr>
              <p:nvPr/>
            </p:nvSpPr>
            <p:spPr bwMode="auto">
              <a:xfrm>
                <a:off x="8305801" y="6320135"/>
                <a:ext cx="57150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dirty="0"/>
                  <a:t>F</a:t>
                </a:r>
              </a:p>
            </p:txBody>
          </p:sp>
        </p:grpSp>
        <p:cxnSp>
          <p:nvCxnSpPr>
            <p:cNvPr id="15" name="Straight Connector 15"/>
            <p:cNvCxnSpPr>
              <a:cxnSpLocks noChangeShapeType="1"/>
            </p:cNvCxnSpPr>
            <p:nvPr/>
          </p:nvCxnSpPr>
          <p:spPr bwMode="auto">
            <a:xfrm>
              <a:off x="5857884" y="5072074"/>
              <a:ext cx="357190" cy="21431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6" name="Straight Connector 19"/>
            <p:cNvCxnSpPr>
              <a:cxnSpLocks noChangeShapeType="1"/>
            </p:cNvCxnSpPr>
            <p:nvPr/>
          </p:nvCxnSpPr>
          <p:spPr bwMode="auto">
            <a:xfrm rot="5400000">
              <a:off x="6394463" y="6321445"/>
              <a:ext cx="35719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" name="Straight Connector 20"/>
            <p:cNvCxnSpPr>
              <a:cxnSpLocks noChangeShapeType="1"/>
            </p:cNvCxnSpPr>
            <p:nvPr/>
          </p:nvCxnSpPr>
          <p:spPr bwMode="auto">
            <a:xfrm rot="5400000">
              <a:off x="6465901" y="6321445"/>
              <a:ext cx="35719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" name="Arc 17"/>
            <p:cNvSpPr/>
            <p:nvPr/>
          </p:nvSpPr>
          <p:spPr bwMode="auto">
            <a:xfrm>
              <a:off x="5286379" y="5643563"/>
              <a:ext cx="857249" cy="1214437"/>
            </a:xfrm>
            <a:prstGeom prst="arc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0668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1336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উপপাদ্য-1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2514600" y="457200"/>
            <a:ext cx="4143404" cy="135732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 eaLnBrk="0" hangingPunct="0">
              <a:defRPr/>
            </a:pP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362200"/>
            <a:ext cx="7620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ত্রিভুজক্ষেত্র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সর্বসমতা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সদৃশ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সর্বসম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শর্তসমূহ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3200400" y="0"/>
            <a:ext cx="3429024" cy="9144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0" y="1143000"/>
            <a:ext cx="9144000" cy="2133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lnSpc>
                <a:spcPct val="150000"/>
              </a:lnSpc>
              <a:defRPr/>
            </a:pP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চিত্রে,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বিন্দু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AB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মধ্যবিন্দু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&lt;A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&lt;B, AD= BE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 eaLnBrk="0" hangingPunct="0">
              <a:lnSpc>
                <a:spcPct val="150000"/>
              </a:lnSpc>
              <a:defRPr/>
            </a:pP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প্রমা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 যে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CD = CE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143125" y="3500438"/>
            <a:ext cx="5072063" cy="2890837"/>
            <a:chOff x="2143108" y="3500438"/>
            <a:chExt cx="5072098" cy="2890557"/>
          </a:xfrm>
        </p:grpSpPr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2857488" y="4000504"/>
              <a:ext cx="3714776" cy="2358248"/>
              <a:chOff x="2857488" y="4000504"/>
              <a:chExt cx="3714776" cy="2358248"/>
            </a:xfrm>
          </p:grpSpPr>
          <p:sp>
            <p:nvSpPr>
              <p:cNvPr id="14351" name="Right Triangle 6"/>
              <p:cNvSpPr>
                <a:spLocks noChangeArrowheads="1"/>
              </p:cNvSpPr>
              <p:nvPr/>
            </p:nvSpPr>
            <p:spPr bwMode="auto">
              <a:xfrm rot="10800000">
                <a:off x="4714876" y="4000504"/>
                <a:ext cx="1857388" cy="2357454"/>
              </a:xfrm>
              <a:prstGeom prst="rtTriangle">
                <a:avLst/>
              </a:prstGeom>
              <a:noFill/>
              <a:ln w="28575" algn="ctr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ms-MY"/>
              </a:p>
            </p:txBody>
          </p:sp>
          <p:cxnSp>
            <p:nvCxnSpPr>
              <p:cNvPr id="14352" name="Straight Connector 9"/>
              <p:cNvCxnSpPr>
                <a:cxnSpLocks noChangeShapeType="1"/>
              </p:cNvCxnSpPr>
              <p:nvPr/>
            </p:nvCxnSpPr>
            <p:spPr bwMode="auto">
              <a:xfrm>
                <a:off x="2857488" y="4002157"/>
                <a:ext cx="1863184" cy="1588"/>
              </a:xfrm>
              <a:prstGeom prst="line">
                <a:avLst/>
              </a:prstGeom>
              <a:noFill/>
              <a:ln w="28575" algn="ctr">
                <a:solidFill>
                  <a:srgbClr val="C00000"/>
                </a:solidFill>
                <a:round/>
                <a:headEnd/>
                <a:tailEnd/>
              </a:ln>
            </p:spPr>
          </p:cxnSp>
          <p:cxnSp>
            <p:nvCxnSpPr>
              <p:cNvPr id="14353" name="Straight Connector 15"/>
              <p:cNvCxnSpPr>
                <a:cxnSpLocks noChangeShapeType="1"/>
              </p:cNvCxnSpPr>
              <p:nvPr/>
            </p:nvCxnSpPr>
            <p:spPr bwMode="auto">
              <a:xfrm rot="16200000" flipH="1">
                <a:off x="1679555" y="5179231"/>
                <a:ext cx="2357454" cy="1588"/>
              </a:xfrm>
              <a:prstGeom prst="line">
                <a:avLst/>
              </a:prstGeom>
              <a:noFill/>
              <a:ln w="28575" algn="ctr">
                <a:solidFill>
                  <a:srgbClr val="C00000"/>
                </a:solidFill>
                <a:round/>
                <a:headEnd/>
                <a:tailEnd/>
              </a:ln>
            </p:spPr>
          </p:cxnSp>
          <p:cxnSp>
            <p:nvCxnSpPr>
              <p:cNvPr id="14354" name="Straight Connector 17"/>
              <p:cNvCxnSpPr>
                <a:cxnSpLocks noChangeShapeType="1"/>
              </p:cNvCxnSpPr>
              <p:nvPr/>
            </p:nvCxnSpPr>
            <p:spPr bwMode="auto">
              <a:xfrm rot="5400000">
                <a:off x="2607456" y="4250538"/>
                <a:ext cx="2357454" cy="1857386"/>
              </a:xfrm>
              <a:prstGeom prst="line">
                <a:avLst/>
              </a:prstGeom>
              <a:noFill/>
              <a:ln w="28575" algn="ctr">
                <a:solidFill>
                  <a:srgbClr val="C00000"/>
                </a:solidFill>
                <a:round/>
                <a:headEnd/>
                <a:tailEnd/>
              </a:ln>
            </p:spPr>
          </p:cxnSp>
        </p:grpSp>
        <p:sp>
          <p:nvSpPr>
            <p:cNvPr id="14346" name="TextBox 22"/>
            <p:cNvSpPr txBox="1">
              <a:spLocks noChangeArrowheads="1"/>
            </p:cNvSpPr>
            <p:nvPr/>
          </p:nvSpPr>
          <p:spPr bwMode="auto">
            <a:xfrm>
              <a:off x="2143108" y="5929330"/>
              <a:ext cx="571504" cy="36929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dirty="0"/>
                <a:t>D</a:t>
              </a:r>
            </a:p>
          </p:txBody>
        </p:sp>
        <p:sp>
          <p:nvSpPr>
            <p:cNvPr id="14347" name="TextBox 23"/>
            <p:cNvSpPr txBox="1">
              <a:spLocks noChangeArrowheads="1"/>
            </p:cNvSpPr>
            <p:nvPr/>
          </p:nvSpPr>
          <p:spPr bwMode="auto">
            <a:xfrm>
              <a:off x="2214546" y="3786190"/>
              <a:ext cx="571504" cy="36929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dirty="0"/>
                <a:t>A</a:t>
              </a:r>
            </a:p>
          </p:txBody>
        </p:sp>
        <p:sp>
          <p:nvSpPr>
            <p:cNvPr id="14348" name="TextBox 24"/>
            <p:cNvSpPr txBox="1">
              <a:spLocks noChangeArrowheads="1"/>
            </p:cNvSpPr>
            <p:nvPr/>
          </p:nvSpPr>
          <p:spPr bwMode="auto">
            <a:xfrm>
              <a:off x="4429124" y="3500438"/>
              <a:ext cx="571504" cy="46166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C</a:t>
              </a:r>
            </a:p>
          </p:txBody>
        </p:sp>
        <p:sp>
          <p:nvSpPr>
            <p:cNvPr id="14349" name="TextBox 25"/>
            <p:cNvSpPr txBox="1">
              <a:spLocks noChangeArrowheads="1"/>
            </p:cNvSpPr>
            <p:nvPr/>
          </p:nvSpPr>
          <p:spPr bwMode="auto">
            <a:xfrm>
              <a:off x="6643702" y="3500438"/>
              <a:ext cx="571504" cy="36929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dirty="0"/>
                <a:t>B</a:t>
              </a:r>
            </a:p>
          </p:txBody>
        </p:sp>
        <p:sp>
          <p:nvSpPr>
            <p:cNvPr id="14350" name="TextBox 26"/>
            <p:cNvSpPr txBox="1">
              <a:spLocks noChangeArrowheads="1"/>
            </p:cNvSpPr>
            <p:nvPr/>
          </p:nvSpPr>
          <p:spPr bwMode="auto">
            <a:xfrm>
              <a:off x="6643702" y="5929330"/>
              <a:ext cx="571504" cy="46166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752600"/>
            <a:ext cx="5105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460</TotalTime>
  <Words>219</Words>
  <Application>Microsoft Office PowerPoint</Application>
  <PresentationFormat>On-screen Show (4:3)</PresentationFormat>
  <Paragraphs>68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Median</vt:lpstr>
      <vt:lpstr>স্বাগতম</vt:lpstr>
      <vt:lpstr>শিক্ষক পরিচিতি</vt:lpstr>
      <vt:lpstr>Slide 3</vt:lpstr>
      <vt:lpstr>Slide 4</vt:lpstr>
      <vt:lpstr>Slide 5</vt:lpstr>
      <vt:lpstr>Slide 6</vt:lpstr>
      <vt:lpstr>Slide 7</vt:lpstr>
      <vt:lpstr>শিখনফল</vt:lpstr>
      <vt:lpstr>ত্রিভুজ</vt:lpstr>
      <vt:lpstr>ত্রিভূজেরপরিসীমা</vt:lpstr>
      <vt:lpstr>সদৃশ ত্রিভুজ</vt:lpstr>
      <vt:lpstr>সর্বসম ত্রিভুজ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Harun</dc:creator>
  <cp:lastModifiedBy>Sachchu Miah</cp:lastModifiedBy>
  <cp:revision>129</cp:revision>
  <dcterms:created xsi:type="dcterms:W3CDTF">2012-10-11T14:20:49Z</dcterms:created>
  <dcterms:modified xsi:type="dcterms:W3CDTF">2014-02-01T06:04:13Z</dcterms:modified>
</cp:coreProperties>
</file>